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6" r:id="rId3"/>
    <p:sldId id="262" r:id="rId4"/>
    <p:sldId id="264" r:id="rId5"/>
    <p:sldId id="265" r:id="rId6"/>
    <p:sldId id="258" r:id="rId7"/>
    <p:sldId id="279" r:id="rId8"/>
    <p:sldId id="266" r:id="rId9"/>
    <p:sldId id="267" r:id="rId10"/>
    <p:sldId id="268" r:id="rId11"/>
    <p:sldId id="282" r:id="rId12"/>
    <p:sldId id="280" r:id="rId13"/>
    <p:sldId id="271" r:id="rId14"/>
    <p:sldId id="269" r:id="rId15"/>
    <p:sldId id="272" r:id="rId16"/>
    <p:sldId id="270" r:id="rId17"/>
    <p:sldId id="273" r:id="rId18"/>
    <p:sldId id="274" r:id="rId19"/>
    <p:sldId id="275" r:id="rId20"/>
    <p:sldId id="287" r:id="rId21"/>
    <p:sldId id="285" r:id="rId22"/>
    <p:sldId id="290" r:id="rId23"/>
    <p:sldId id="291" r:id="rId24"/>
    <p:sldId id="292" r:id="rId25"/>
    <p:sldId id="288" r:id="rId26"/>
    <p:sldId id="289" r:id="rId27"/>
    <p:sldId id="293" r:id="rId28"/>
    <p:sldId id="294" r:id="rId29"/>
    <p:sldId id="257" r:id="rId30"/>
    <p:sldId id="283" r:id="rId31"/>
    <p:sldId id="28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81" d="100"/>
          <a:sy n="181" d="100"/>
        </p:scale>
        <p:origin x="900" y="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14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507701"/>
            <a:ext cx="7556485" cy="3618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15" y="354875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4838" y="1600200"/>
            <a:ext cx="377605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169" y="1600200"/>
            <a:ext cx="375263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57721"/>
            <a:ext cx="761196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535113"/>
            <a:ext cx="383851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38" y="2174875"/>
            <a:ext cx="383851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535113"/>
            <a:ext cx="37179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8867" y="2174875"/>
            <a:ext cx="37179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952" y="273050"/>
            <a:ext cx="436337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839" y="6356350"/>
            <a:ext cx="2066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CBED09-8FF8-9D44-9F15-9D3294696A95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566" y="6356350"/>
            <a:ext cx="3207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6743" y="6356350"/>
            <a:ext cx="1824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80AF44-0932-5A4A-AD8B-B59E4CAEB5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74839" y="900200"/>
            <a:ext cx="7556485" cy="1068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Headline Line Two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74839" y="3022896"/>
            <a:ext cx="7556485" cy="31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GPIODVS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/>
              <a:t>G</a:t>
            </a:r>
            <a:r>
              <a:rPr lang="en-US" sz="3200" dirty="0" smtClean="0"/>
              <a:t>eneral Purpose </a:t>
            </a:r>
            <a:br>
              <a:rPr lang="en-US" sz="3200" dirty="0" smtClean="0"/>
            </a:br>
            <a:r>
              <a:rPr lang="en-US" sz="3200" dirty="0" smtClean="0"/>
              <a:t>Intra-Operation </a:t>
            </a:r>
            <a:r>
              <a:rPr lang="en-US" sz="3200" dirty="0"/>
              <a:t>Dynamic Voltage Scaling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Daniel Moore</a:t>
            </a:r>
          </a:p>
          <a:p>
            <a:r>
              <a:rPr lang="en-US" sz="2400" dirty="0" smtClean="0"/>
              <a:t>November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, 2016</a:t>
            </a: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67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358717"/>
          </a:xfrm>
        </p:spPr>
        <p:txBody>
          <a:bodyPr/>
          <a:lstStyle/>
          <a:p>
            <a:r>
              <a:rPr lang="en-US" dirty="0" smtClean="0"/>
              <a:t>Peripheral Domain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62" y="631767"/>
            <a:ext cx="2116088" cy="535870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631768"/>
            <a:ext cx="3008313" cy="54943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Honeywell HIH6130 (I</a:t>
            </a:r>
            <a:r>
              <a:rPr lang="en-US" baseline="30000" dirty="0" smtClean="0"/>
              <a:t>2</a:t>
            </a:r>
            <a:r>
              <a:rPr lang="en-US" dirty="0" smtClean="0"/>
              <a:t>C) Temperature/Humidity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5.5V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Microchip 25AA512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5.5V (20MHz)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1.8V (2MHz)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Numonyx</a:t>
            </a:r>
            <a:r>
              <a:rPr lang="en-US" dirty="0" smtClean="0"/>
              <a:t> M25PX16 (16Mbit)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3.6V (50MHz)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2.3V (25MHz)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Mode SD Cards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Lexar SDSC: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Sandisk</a:t>
            </a:r>
            <a:r>
              <a:rPr lang="en-US" dirty="0" smtClean="0"/>
              <a:t>: SDSC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Swissbit</a:t>
            </a:r>
            <a:r>
              <a:rPr lang="en-US" dirty="0" smtClean="0"/>
              <a:t>: SDSC 512MB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Kingston: SDSC 2.0GB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3.6V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2.7V (operating)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2.0V (Idle/Read)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3801"/>
            <a:ext cx="7556485" cy="1143000"/>
          </a:xfrm>
        </p:spPr>
        <p:txBody>
          <a:bodyPr/>
          <a:lstStyle/>
          <a:p>
            <a:r>
              <a:rPr lang="en-US" sz="3200" dirty="0" smtClean="0"/>
              <a:t>Assumptions and Methods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166801"/>
            <a:ext cx="7556485" cy="4959362"/>
          </a:xfrm>
        </p:spPr>
        <p:txBody>
          <a:bodyPr>
            <a:normAutofit lnSpcReduction="10000"/>
          </a:bodyPr>
          <a:lstStyle/>
          <a:p>
            <a:r>
              <a:rPr lang="en-US" sz="2900" dirty="0" smtClean="0"/>
              <a:t>Assumptions</a:t>
            </a:r>
            <a:endParaRPr lang="en-US" sz="3300" dirty="0"/>
          </a:p>
          <a:p>
            <a:pPr lvl="1"/>
            <a:r>
              <a:rPr lang="en-US" sz="1900" dirty="0"/>
              <a:t>Measurements are for the set of peripherals (not individually metered)</a:t>
            </a:r>
          </a:p>
          <a:p>
            <a:pPr lvl="1"/>
            <a:r>
              <a:rPr lang="en-US" sz="1900" dirty="0" smtClean="0"/>
              <a:t>Only Datasheet </a:t>
            </a:r>
            <a:r>
              <a:rPr lang="en-US" sz="1900" dirty="0"/>
              <a:t>specifications </a:t>
            </a:r>
            <a:r>
              <a:rPr lang="en-US" sz="1900" dirty="0" smtClean="0"/>
              <a:t>form the peripheral power profile</a:t>
            </a:r>
            <a:endParaRPr lang="en-US" sz="1900" dirty="0"/>
          </a:p>
          <a:p>
            <a:pPr lvl="1"/>
            <a:r>
              <a:rPr lang="en-US" sz="1900" dirty="0"/>
              <a:t>Matched signaling voltages between MCU and </a:t>
            </a:r>
            <a:r>
              <a:rPr lang="en-US" sz="1900" dirty="0" smtClean="0"/>
              <a:t>peripheral</a:t>
            </a:r>
          </a:p>
          <a:p>
            <a:pPr lvl="1"/>
            <a:endParaRPr lang="en-US" dirty="0"/>
          </a:p>
          <a:p>
            <a:r>
              <a:rPr lang="en-US" dirty="0"/>
              <a:t>Test setup</a:t>
            </a:r>
          </a:p>
          <a:p>
            <a:pPr lvl="1"/>
            <a:r>
              <a:rPr lang="en-US" sz="1900" dirty="0"/>
              <a:t>Tests use random data and </a:t>
            </a:r>
            <a:r>
              <a:rPr lang="en-US" sz="1900" dirty="0" smtClean="0"/>
              <a:t>addresses for memory devices</a:t>
            </a:r>
          </a:p>
          <a:p>
            <a:pPr lvl="1"/>
            <a:r>
              <a:rPr lang="en-US" sz="1900" dirty="0" smtClean="0"/>
              <a:t>Average </a:t>
            </a:r>
            <a:r>
              <a:rPr lang="en-US" sz="1900" dirty="0"/>
              <a:t>2048 test </a:t>
            </a:r>
            <a:r>
              <a:rPr lang="en-US" sz="1900" dirty="0" smtClean="0"/>
              <a:t>results</a:t>
            </a:r>
          </a:p>
          <a:p>
            <a:pPr lvl="2"/>
            <a:r>
              <a:rPr lang="en-US" sz="1900" dirty="0" smtClean="0"/>
              <a:t>Should be deterministic as possible</a:t>
            </a:r>
          </a:p>
          <a:p>
            <a:pPr lvl="1"/>
            <a:r>
              <a:rPr lang="en-US" sz="1900" dirty="0" smtClean="0"/>
              <a:t>Use as high a sampling frequency as the operation will allow</a:t>
            </a:r>
          </a:p>
          <a:p>
            <a:pPr lvl="2"/>
            <a:r>
              <a:rPr lang="en-US" sz="1900" dirty="0" smtClean="0"/>
              <a:t>Buffer size is 10240 samples * 4 channels including state</a:t>
            </a:r>
          </a:p>
          <a:p>
            <a:pPr lvl="2"/>
            <a:r>
              <a:rPr lang="en-US" sz="1900" dirty="0" smtClean="0"/>
              <a:t>Therefore a 10ms test can use about a 1us sample rate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9183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Peripheral Power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device driver contains a lookup table of state-voltage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device enters a new state, the voltage is changed to correspond with the requirements of that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Setup the onboard peripheral to correspond with the ability of the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was generally abandoned because it was found that the MCU could end up charging the domain via the communicating port pins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it does apply to I</a:t>
            </a:r>
            <a:r>
              <a:rPr lang="en-US" baseline="30000" dirty="0" smtClean="0"/>
              <a:t>2</a:t>
            </a:r>
            <a:r>
              <a:rPr lang="en-US" dirty="0" smtClean="0"/>
              <a:t>C devices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3" y="1287202"/>
            <a:ext cx="4363372" cy="922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953" y="2616967"/>
            <a:ext cx="4363372" cy="121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952" y="4269567"/>
            <a:ext cx="4363374" cy="9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Microchip 25AA512 EEPROM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128bytes written and verified at 7.5MHz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200" i="1">
                                <a:latin typeface="Cambria Math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Voltage spike @ 1ms hits approximately 20mA, is measured and integrated</a:t>
                </a:r>
                <a:endParaRPr lang="en-US" sz="1200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st11-1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31" y="1435100"/>
            <a:ext cx="2986621" cy="190881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50004"/>
              </p:ext>
            </p:extLst>
          </p:nvPr>
        </p:nvGraphicFramePr>
        <p:xfrm>
          <a:off x="1416685" y="5013643"/>
          <a:ext cx="2574925" cy="853440"/>
        </p:xfrm>
        <a:graphic>
          <a:graphicData uri="http://schemas.openxmlformats.org/drawingml/2006/table">
            <a:tbl>
              <a:tblPr firstRow="1" firstCol="1" bandRow="1"/>
              <a:tblGrid>
                <a:gridCol w="466090"/>
                <a:gridCol w="688340"/>
                <a:gridCol w="734060"/>
                <a:gridCol w="68643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Static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10.24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3.49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-65.91%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Write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13.79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17.85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29.47%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Wait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64.59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33.71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-47.80%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17.58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17.40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-1.02%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8.81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7.96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-9.57%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115.02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80.43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-30.07%</a:t>
                      </a:r>
                      <a:endParaRPr lang="en-US" sz="8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21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Numonyx</a:t>
            </a:r>
            <a:r>
              <a:rPr lang="en-US" dirty="0" smtClean="0"/>
              <a:t> 25PX16 Serial Flash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50927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Read 4K subsector, modify 128B within the (cached) subsector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Rewrite the subsector 1 page (256B)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Read the 4K subsector, verify against the cached 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000" dirty="0" smtClean="0"/>
              <a:t>	</a:t>
            </a:r>
            <a:r>
              <a:rPr lang="en-US" sz="800" dirty="0" smtClean="0"/>
              <a:t>*Accumulated Write and Wait States</a:t>
            </a:r>
            <a:endParaRPr lang="en-US" sz="1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39" y="1435100"/>
            <a:ext cx="2743200" cy="21971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84104"/>
              </p:ext>
            </p:extLst>
          </p:nvPr>
        </p:nvGraphicFramePr>
        <p:xfrm>
          <a:off x="1363764" y="4923903"/>
          <a:ext cx="2454275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493395"/>
                <a:gridCol w="678180"/>
                <a:gridCol w="720725"/>
                <a:gridCol w="56197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Static (</a:t>
                      </a:r>
                      <a:r>
                        <a:rPr lang="en-US" sz="800" b="1" dirty="0" err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uJ</a:t>
                      </a: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)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10.73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5.63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-47.58%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Read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71.51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72.36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1.19%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Erase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-0.13%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Write*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89.48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99.16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10.82%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Wait*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574.84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365.75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-36.37%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83.78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52.77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-37.02%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38.92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38.20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-1.85%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2666.18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1614.57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-39.44%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5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Micro-SD Card (SPI Mode) Write Operation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Protocol is polling based, making it difficult to conform to our assumption that all communication take place at the same voltage … but not 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lternate Process 1"/>
          <p:cNvSpPr/>
          <p:nvPr/>
        </p:nvSpPr>
        <p:spPr>
          <a:xfrm>
            <a:off x="3019377" y="1131440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Up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(1ms &lt; t &lt; 35ms)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lternate Process 3"/>
          <p:cNvSpPr/>
          <p:nvPr/>
        </p:nvSpPr>
        <p:spPr>
          <a:xfrm>
            <a:off x="3019377" y="1848139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(10ms &lt; t &lt; 1000ms)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lternate Process 6"/>
          <p:cNvSpPr/>
          <p:nvPr/>
        </p:nvSpPr>
        <p:spPr>
          <a:xfrm>
            <a:off x="3065969" y="3447547"/>
            <a:ext cx="11153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 &lt; t &lt; 250ms)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3702000" y="1671196"/>
            <a:ext cx="0" cy="176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Alternate Process 61"/>
          <p:cNvSpPr/>
          <p:nvPr/>
        </p:nvSpPr>
        <p:spPr>
          <a:xfrm>
            <a:off x="4772529" y="2731506"/>
            <a:ext cx="682626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lternate Process 20"/>
          <p:cNvSpPr/>
          <p:nvPr/>
        </p:nvSpPr>
        <p:spPr>
          <a:xfrm>
            <a:off x="3065969" y="2731506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Command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(~1ms)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>
            <a:stCxn id="11" idx="1"/>
            <a:endCxn id="12" idx="3"/>
          </p:cNvCxnSpPr>
          <p:nvPr/>
        </p:nvCxnSpPr>
        <p:spPr>
          <a:xfrm flipH="1">
            <a:off x="4431219" y="3001381"/>
            <a:ext cx="3413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>
            <a:stCxn id="9" idx="3"/>
          </p:cNvCxnSpPr>
          <p:nvPr/>
        </p:nvCxnSpPr>
        <p:spPr>
          <a:xfrm flipV="1">
            <a:off x="4181319" y="3717421"/>
            <a:ext cx="23313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Curved Connector 14"/>
          <p:cNvCxnSpPr>
            <a:stCxn id="9" idx="3"/>
            <a:endCxn id="9" idx="2"/>
          </p:cNvCxnSpPr>
          <p:nvPr/>
        </p:nvCxnSpPr>
        <p:spPr>
          <a:xfrm flipH="1">
            <a:off x="3623644" y="3717422"/>
            <a:ext cx="557676" cy="269875"/>
          </a:xfrm>
          <a:prstGeom prst="bentConnector4">
            <a:avLst>
              <a:gd name="adj1" fmla="val -13664"/>
              <a:gd name="adj2" fmla="val 184706"/>
            </a:avLst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Curved Connector 17"/>
          <p:cNvCxnSpPr>
            <a:stCxn id="8" idx="2"/>
            <a:endCxn id="11" idx="0"/>
          </p:cNvCxnSpPr>
          <p:nvPr/>
        </p:nvCxnSpPr>
        <p:spPr>
          <a:xfrm rot="16200000" flipH="1">
            <a:off x="4236116" y="1853776"/>
            <a:ext cx="343617" cy="141184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Alternate Process 3"/>
          <p:cNvSpPr/>
          <p:nvPr/>
        </p:nvSpPr>
        <p:spPr>
          <a:xfrm>
            <a:off x="4560283" y="1835179"/>
            <a:ext cx="1107125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 / Exit Power Down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37"/>
          <p:cNvCxnSpPr>
            <a:stCxn id="17" idx="2"/>
            <a:endCxn id="11" idx="0"/>
          </p:cNvCxnSpPr>
          <p:nvPr/>
        </p:nvCxnSpPr>
        <p:spPr>
          <a:xfrm rot="5400000">
            <a:off x="4935556" y="2553215"/>
            <a:ext cx="356577" cy="4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Alternate Process 20"/>
          <p:cNvSpPr/>
          <p:nvPr/>
        </p:nvSpPr>
        <p:spPr>
          <a:xfrm>
            <a:off x="4431221" y="3444661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(Verify)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(~1ms)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>
            <a:stCxn id="19" idx="0"/>
            <a:endCxn id="11" idx="2"/>
          </p:cNvCxnSpPr>
          <p:nvPr/>
        </p:nvCxnSpPr>
        <p:spPr>
          <a:xfrm flipH="1" flipV="1">
            <a:off x="5113842" y="3271256"/>
            <a:ext cx="4" cy="1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8985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33862"/>
            <a:ext cx="5486400" cy="566738"/>
          </a:xfrm>
        </p:spPr>
        <p:txBody>
          <a:bodyPr/>
          <a:lstStyle/>
          <a:p>
            <a:pPr algn="ctr"/>
            <a:r>
              <a:rPr lang="en-US" dirty="0" smtClean="0"/>
              <a:t>SD-Card Timing Variations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00600"/>
            <a:ext cx="5486400" cy="1371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tests tend to be non-deterministic because of the SD-Card protocol and onboard MMU.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operations complete near the 160ms mark, some near the 180ms mark.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Optimizing the wake-up-and-poll time is under further research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585845"/>
          </a:xfrm>
        </p:spPr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612775"/>
            <a:ext cx="5486400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4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290945"/>
            <a:ext cx="3838510" cy="1883930"/>
          </a:xfrm>
        </p:spPr>
        <p:txBody>
          <a:bodyPr anchor="t"/>
          <a:lstStyle/>
          <a:p>
            <a:r>
              <a:rPr lang="en-US" dirty="0" err="1" smtClean="0"/>
              <a:t>Sandisk</a:t>
            </a:r>
            <a:r>
              <a:rPr lang="en-US" dirty="0" smtClean="0"/>
              <a:t> Micro-SD Card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290945"/>
            <a:ext cx="3717933" cy="1883930"/>
          </a:xfrm>
        </p:spPr>
        <p:txBody>
          <a:bodyPr anchor="t"/>
          <a:lstStyle/>
          <a:p>
            <a:r>
              <a:rPr lang="en-US" dirty="0" smtClean="0"/>
              <a:t>Lexar Micro-SD Card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70" y="2174875"/>
            <a:ext cx="306191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82" y="2174875"/>
            <a:ext cx="306191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01466"/>
              </p:ext>
            </p:extLst>
          </p:nvPr>
        </p:nvGraphicFramePr>
        <p:xfrm>
          <a:off x="5005991" y="782392"/>
          <a:ext cx="3352801" cy="1200150"/>
        </p:xfrm>
        <a:graphic>
          <a:graphicData uri="http://schemas.openxmlformats.org/drawingml/2006/table">
            <a:tbl>
              <a:tblPr/>
              <a:tblGrid>
                <a:gridCol w="1017248"/>
                <a:gridCol w="785912"/>
                <a:gridCol w="798588"/>
                <a:gridCol w="751053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uJ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-17.47%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16608.43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12558.83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-24.38%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44.17%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16806.48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12752.54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-24.12%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2789"/>
              </p:ext>
            </p:extLst>
          </p:nvPr>
        </p:nvGraphicFramePr>
        <p:xfrm>
          <a:off x="1261080" y="782392"/>
          <a:ext cx="3263900" cy="1200150"/>
        </p:xfrm>
        <a:graphic>
          <a:graphicData uri="http://schemas.openxmlformats.org/drawingml/2006/table">
            <a:tbl>
              <a:tblPr/>
              <a:tblGrid>
                <a:gridCol w="1028700"/>
                <a:gridCol w="762000"/>
                <a:gridCol w="800100"/>
                <a:gridCol w="6731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157.07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-11.54%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14021.97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10126.95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-27.78%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89.86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91.88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14295.38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10384.02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-27.36%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3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290945"/>
            <a:ext cx="3838510" cy="1883930"/>
          </a:xfrm>
        </p:spPr>
        <p:txBody>
          <a:bodyPr anchor="t"/>
          <a:lstStyle/>
          <a:p>
            <a:r>
              <a:rPr lang="en-US" dirty="0" err="1" smtClean="0"/>
              <a:t>SwissBit</a:t>
            </a:r>
            <a:r>
              <a:rPr lang="en-US" dirty="0" smtClean="0"/>
              <a:t> Micro-SD Card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290945"/>
            <a:ext cx="3717933" cy="1883930"/>
          </a:xfrm>
        </p:spPr>
        <p:txBody>
          <a:bodyPr anchor="t"/>
          <a:lstStyle/>
          <a:p>
            <a:r>
              <a:rPr lang="en-US" dirty="0" smtClean="0"/>
              <a:t>Kingston Micro-SD Card</a:t>
            </a:r>
            <a:endParaRPr lang="en-US" dirty="0"/>
          </a:p>
        </p:txBody>
      </p:sp>
      <p:pic>
        <p:nvPicPr>
          <p:cNvPr id="14" name="Content Placeholder 13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82" y="2174875"/>
            <a:ext cx="3061910" cy="395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70" y="2174875"/>
            <a:ext cx="306191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27690"/>
              </p:ext>
            </p:extLst>
          </p:nvPr>
        </p:nvGraphicFramePr>
        <p:xfrm>
          <a:off x="5196492" y="811231"/>
          <a:ext cx="3162300" cy="1200150"/>
        </p:xfrm>
        <a:graphic>
          <a:graphicData uri="http://schemas.openxmlformats.org/drawingml/2006/table">
            <a:tbl>
              <a:tblPr/>
              <a:tblGrid>
                <a:gridCol w="1016000"/>
                <a:gridCol w="660400"/>
                <a:gridCol w="812800"/>
                <a:gridCol w="6731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-31.40%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89.74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122.44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-20.46%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290.81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263.26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-9.47%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99925"/>
              </p:ext>
            </p:extLst>
          </p:nvPr>
        </p:nvGraphicFramePr>
        <p:xfrm>
          <a:off x="1074839" y="811231"/>
          <a:ext cx="3505200" cy="1200150"/>
        </p:xfrm>
        <a:graphic>
          <a:graphicData uri="http://schemas.openxmlformats.org/drawingml/2006/table">
            <a:tbl>
              <a:tblPr/>
              <a:tblGrid>
                <a:gridCol w="1054100"/>
                <a:gridCol w="774700"/>
                <a:gridCol w="914400"/>
                <a:gridCol w="7620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-34.30%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2839.78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-23.79%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3892.04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2981.62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-23.39%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5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Honeywell HIH6130 Temperature / Humidity Sensor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I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>C devices operate in open-collector mode. The bus is pulled to the device </a:t>
            </a:r>
            <a:r>
              <a:rPr lang="en-US" sz="1100" dirty="0" err="1" smtClean="0"/>
              <a:t>Vdd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Therefore, only reading a response from the device requires matched voltages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Has the added benefit that high voltages increase I2C speed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45" y="1435100"/>
            <a:ext cx="3011907" cy="16294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42255"/>
              </p:ext>
            </p:extLst>
          </p:nvPr>
        </p:nvGraphicFramePr>
        <p:xfrm>
          <a:off x="1074839" y="4821033"/>
          <a:ext cx="3225800" cy="1200150"/>
        </p:xfrm>
        <a:graphic>
          <a:graphicData uri="http://schemas.openxmlformats.org/drawingml/2006/table">
            <a:tbl>
              <a:tblPr/>
              <a:tblGrid>
                <a:gridCol w="990600"/>
                <a:gridCol w="774700"/>
                <a:gridCol w="774700"/>
                <a:gridCol w="6858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10.277369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6.2822829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61.13%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1.6786557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1.0474309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399.0716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245.89278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61.62%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4.3045919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4.4171913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102.62%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415.33221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257.63969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62.03%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9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81354"/>
            <a:ext cx="7556485" cy="65414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8" y="1171270"/>
            <a:ext cx="7556485" cy="36184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Problem Definition + Abstract</a:t>
            </a:r>
          </a:p>
          <a:p>
            <a:r>
              <a:rPr lang="en-US" dirty="0" smtClean="0"/>
              <a:t>PEGMA + IODVS</a:t>
            </a:r>
          </a:p>
          <a:p>
            <a:r>
              <a:rPr lang="en-US" dirty="0" smtClean="0"/>
              <a:t>PRIME</a:t>
            </a:r>
          </a:p>
          <a:p>
            <a:pPr lvl="1"/>
            <a:r>
              <a:rPr lang="en-US" dirty="0" smtClean="0"/>
              <a:t>STM32F429 Discovery Board</a:t>
            </a:r>
          </a:p>
          <a:p>
            <a:pPr lvl="1"/>
            <a:r>
              <a:rPr lang="en-US" dirty="0" smtClean="0"/>
              <a:t>ADSM300-F</a:t>
            </a:r>
          </a:p>
          <a:p>
            <a:pPr lvl="1"/>
            <a:r>
              <a:rPr lang="en-US" dirty="0" smtClean="0"/>
              <a:t>PPS-330D</a:t>
            </a:r>
          </a:p>
          <a:p>
            <a:pPr lvl="1"/>
            <a:r>
              <a:rPr lang="en-US" dirty="0" smtClean="0"/>
              <a:t>DEB429A</a:t>
            </a:r>
          </a:p>
          <a:p>
            <a:r>
              <a:rPr lang="en-US" dirty="0" smtClean="0"/>
              <a:t>PACER</a:t>
            </a:r>
          </a:p>
          <a:p>
            <a:r>
              <a:rPr lang="en-US" dirty="0" smtClean="0"/>
              <a:t>Conclusions + Future Work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15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Device timing is specified with slack per the datasheet</a:t>
            </a:r>
          </a:p>
          <a:p>
            <a:endParaRPr lang="en-US" dirty="0" smtClean="0"/>
          </a:p>
          <a:p>
            <a:r>
              <a:rPr lang="en-US" u="sng" dirty="0" smtClean="0"/>
              <a:t>The current profile of most devices indicates early completion</a:t>
            </a:r>
          </a:p>
          <a:p>
            <a:endParaRPr lang="en-US" dirty="0" smtClean="0"/>
          </a:p>
          <a:p>
            <a:r>
              <a:rPr lang="en-US" dirty="0" smtClean="0"/>
              <a:t>Can we identify early completions to further reduce energy consumption (and reduce latency)?</a:t>
            </a:r>
          </a:p>
          <a:p>
            <a:pPr lvl="1"/>
            <a:r>
              <a:rPr lang="en-US" dirty="0" smtClean="0"/>
              <a:t>Via: Time? – Energy? – Current?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8084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8924" y="3521679"/>
            <a:ext cx="7772400" cy="633186"/>
          </a:xfrm>
        </p:spPr>
        <p:txBody>
          <a:bodyPr/>
          <a:lstStyle/>
          <a:p>
            <a:pPr algn="ctr"/>
            <a:r>
              <a:rPr lang="en-US" dirty="0" smtClean="0"/>
              <a:t>PRIME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522287"/>
          </a:xfrm>
        </p:spPr>
        <p:txBody>
          <a:bodyPr/>
          <a:lstStyle/>
          <a:p>
            <a:pPr algn="ctr"/>
            <a:r>
              <a:rPr lang="en-US" dirty="0" smtClean="0"/>
              <a:t>Precise Real-time In-circuit Micro Energy management system</a:t>
            </a:r>
            <a:endParaRPr lang="en-US" dirty="0"/>
          </a:p>
        </p:txBody>
      </p:sp>
      <p:pic>
        <p:nvPicPr>
          <p:cNvPr id="7" name="Picture 6" descr="C:\Users\drmoore\Google Drive\File_002 (2)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024" y="391567"/>
            <a:ext cx="3391947" cy="242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167743" y="4371217"/>
            <a:ext cx="28085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Faster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Analog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Run-Time Configurability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8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ASDM-300F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PPS-330D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23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PLR-5010D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4838" y="25831"/>
            <a:ext cx="7556485" cy="1143000"/>
          </a:xfrm>
        </p:spPr>
        <p:txBody>
          <a:bodyPr/>
          <a:lstStyle/>
          <a:p>
            <a:r>
              <a:rPr lang="en-US" dirty="0" smtClean="0"/>
              <a:t>STM32F429 Discovery Board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39886" y="1168830"/>
            <a:ext cx="5191438" cy="4957333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STM32F429 </a:t>
            </a:r>
            <a:r>
              <a:rPr lang="en-US" dirty="0" smtClean="0"/>
              <a:t>MCU @ 180MHz</a:t>
            </a:r>
          </a:p>
          <a:p>
            <a:pPr lvl="1"/>
            <a:r>
              <a:rPr lang="en-US" dirty="0" smtClean="0"/>
              <a:t>2MB </a:t>
            </a:r>
            <a:r>
              <a:rPr lang="en-US" dirty="0"/>
              <a:t>FLASH, 512KB </a:t>
            </a:r>
            <a:r>
              <a:rPr lang="en-US" dirty="0" smtClean="0"/>
              <a:t>RAM</a:t>
            </a:r>
          </a:p>
          <a:p>
            <a:pPr lvl="1"/>
            <a:r>
              <a:rPr lang="en-US" dirty="0" smtClean="0"/>
              <a:t>3x simultaneously sampling ADCs</a:t>
            </a:r>
          </a:p>
          <a:p>
            <a:pPr lvl="2"/>
            <a:r>
              <a:rPr lang="en-US" dirty="0" smtClean="0"/>
              <a:t>2.2 MSPS @ 10-bit resolution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On board 64MB </a:t>
            </a:r>
            <a:r>
              <a:rPr lang="en-US" dirty="0" smtClean="0"/>
              <a:t>SDRAM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On board ST-Link in-circuit </a:t>
            </a:r>
            <a:r>
              <a:rPr lang="en-US" dirty="0" smtClean="0"/>
              <a:t>debugger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High-accuracy external </a:t>
            </a:r>
            <a:r>
              <a:rPr lang="en-US" dirty="0" smtClean="0"/>
              <a:t>oscillator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On board push buttons, LEDs and LCD with </a:t>
            </a:r>
            <a:r>
              <a:rPr lang="en-US" dirty="0" smtClean="0"/>
              <a:t>touch-screen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Access to </a:t>
            </a:r>
            <a:r>
              <a:rPr lang="en-US" u="sng" dirty="0"/>
              <a:t>every</a:t>
            </a:r>
            <a:r>
              <a:rPr lang="en-US" dirty="0"/>
              <a:t> MCU pin via a 2x 100mil spaced dual row headers.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818" y="1836851"/>
            <a:ext cx="3657600" cy="23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30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4838" y="25831"/>
            <a:ext cx="7556485" cy="1143000"/>
          </a:xfrm>
        </p:spPr>
        <p:txBody>
          <a:bodyPr/>
          <a:lstStyle/>
          <a:p>
            <a:r>
              <a:rPr lang="en-US" dirty="0" smtClean="0"/>
              <a:t>Discovery Expansion Board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0586" y="1168830"/>
            <a:ext cx="7210738" cy="4957333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Hosts the STM32 Discovery Board</a:t>
            </a:r>
          </a:p>
          <a:p>
            <a:pPr lvl="0"/>
            <a:r>
              <a:rPr lang="en-US" dirty="0" smtClean="0"/>
              <a:t>Provides all original PEGMA peripherals and</a:t>
            </a:r>
          </a:p>
          <a:p>
            <a:pPr lvl="1"/>
            <a:r>
              <a:rPr lang="en-US" dirty="0" smtClean="0"/>
              <a:t>NAND serial flash</a:t>
            </a:r>
          </a:p>
          <a:p>
            <a:pPr lvl="1"/>
            <a:r>
              <a:rPr lang="en-US" dirty="0" smtClean="0"/>
              <a:t>Optical Proximity Sensor</a:t>
            </a:r>
          </a:p>
          <a:p>
            <a:pPr lvl="1"/>
            <a:r>
              <a:rPr lang="en-US" dirty="0" smtClean="0"/>
              <a:t>Wi-Fi</a:t>
            </a:r>
          </a:p>
          <a:p>
            <a:pPr lvl="1"/>
            <a:r>
              <a:rPr lang="en-US" dirty="0" smtClean="0"/>
              <a:t>Bluetooth	</a:t>
            </a:r>
          </a:p>
          <a:p>
            <a:pPr lvl="1"/>
            <a:r>
              <a:rPr lang="en-US" dirty="0" smtClean="0"/>
              <a:t>Programmable load regulators</a:t>
            </a:r>
          </a:p>
          <a:p>
            <a:pPr lvl="0"/>
            <a:r>
              <a:rPr lang="en-US" dirty="0" smtClean="0"/>
              <a:t>Adds 2 more voltage domains</a:t>
            </a:r>
          </a:p>
          <a:p>
            <a:pPr lvl="0"/>
            <a:r>
              <a:rPr lang="en-US" dirty="0" smtClean="0"/>
              <a:t>Peripheral Device Isolation</a:t>
            </a:r>
          </a:p>
          <a:p>
            <a:pPr lvl="0"/>
            <a:r>
              <a:rPr lang="en-US" dirty="0" smtClean="0"/>
              <a:t>USB 2.0 Hi-Speed Communication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70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PACER</a:t>
            </a:r>
            <a:br>
              <a:rPr lang="en-US" dirty="0" smtClean="0"/>
            </a:br>
            <a:r>
              <a:rPr lang="en-US" sz="2000" dirty="0" smtClean="0"/>
              <a:t>Peripheral Activity Completion Estimation and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Use the PRIME assembly to detect early completion of peripheral operations</a:t>
            </a:r>
          </a:p>
          <a:p>
            <a:pPr lvl="1"/>
            <a:r>
              <a:rPr lang="en-US" dirty="0" smtClean="0"/>
              <a:t>PACER-T</a:t>
            </a:r>
          </a:p>
          <a:p>
            <a:pPr lvl="2"/>
            <a:r>
              <a:rPr lang="en-US" dirty="0" smtClean="0"/>
              <a:t>Uses time-based heuristics</a:t>
            </a:r>
          </a:p>
          <a:p>
            <a:pPr lvl="2"/>
            <a:r>
              <a:rPr lang="en-US" dirty="0" smtClean="0"/>
              <a:t>Binary search of success or failure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PACER-E</a:t>
            </a:r>
          </a:p>
          <a:p>
            <a:pPr lvl="2"/>
            <a:r>
              <a:rPr lang="en-US" dirty="0" smtClean="0"/>
              <a:t>Uses energy based heuristics</a:t>
            </a:r>
          </a:p>
          <a:p>
            <a:pPr lvl="2"/>
            <a:r>
              <a:rPr lang="en-US" dirty="0" smtClean="0"/>
              <a:t>Binary search of success or failure</a:t>
            </a:r>
          </a:p>
          <a:p>
            <a:pPr lvl="2"/>
            <a:r>
              <a:rPr lang="en-US" dirty="0" smtClean="0"/>
              <a:t>Original timing specifications maintained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PACER-C</a:t>
            </a:r>
          </a:p>
          <a:p>
            <a:pPr lvl="2"/>
            <a:r>
              <a:rPr lang="en-US" dirty="0" smtClean="0"/>
              <a:t>Uses return-to-idle current profile</a:t>
            </a:r>
          </a:p>
          <a:p>
            <a:pPr lvl="2"/>
            <a:r>
              <a:rPr lang="en-US" dirty="0" smtClean="0"/>
              <a:t>Original timing specifications maintained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618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</a:t>
            </a:r>
            <a:r>
              <a:rPr lang="en-US" smtClean="0"/>
              <a:t>PACER-E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0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0"/>
            <a:ext cx="7556485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8" y="1143000"/>
            <a:ext cx="7556485" cy="361846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/ Problem Statement</a:t>
            </a:r>
          </a:p>
          <a:p>
            <a:pPr lvl="1"/>
            <a:r>
              <a:rPr lang="en-US" dirty="0" smtClean="0"/>
              <a:t>2 Slides</a:t>
            </a:r>
          </a:p>
          <a:p>
            <a:r>
              <a:rPr lang="en-US" dirty="0" smtClean="0"/>
              <a:t>Related Work</a:t>
            </a:r>
          </a:p>
          <a:p>
            <a:pPr lvl="1"/>
            <a:r>
              <a:rPr lang="en-US" dirty="0" smtClean="0"/>
              <a:t>1 Slide</a:t>
            </a:r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2 Slides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6 Slides</a:t>
            </a:r>
          </a:p>
          <a:p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1 Slide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1 Slide</a:t>
            </a:r>
          </a:p>
          <a:p>
            <a:r>
              <a:rPr lang="en-US" dirty="0" smtClean="0"/>
              <a:t>Questions / Further Discussion</a:t>
            </a:r>
          </a:p>
          <a:p>
            <a:pPr lvl="1"/>
            <a:r>
              <a:rPr lang="en-US" dirty="0" smtClean="0"/>
              <a:t>3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625493"/>
          </a:xfrm>
        </p:spPr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Logging Sensor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074839" y="898543"/>
                <a:ext cx="3008313" cy="591981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u="sng" dirty="0" smtClean="0"/>
                  <a:t>Upon detecting a loss of power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MCU goes into sleep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Wakes up periodically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Samples external temperature sensors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Logs them to EEPROM</a:t>
                </a:r>
              </a:p>
              <a:p>
                <a:endParaRPr lang="en-US" dirty="0"/>
              </a:p>
              <a:p>
                <a:r>
                  <a:rPr lang="en-US" dirty="0" smtClean="0"/>
                  <a:t>EEPROM dominates energy consumption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Decreases logging lifespan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r>
                  <a:rPr lang="en-US" u="sng" dirty="0" smtClean="0"/>
                  <a:t>Communicates </a:t>
                </a:r>
                <a:r>
                  <a:rPr lang="en-US" u="sng" dirty="0"/>
                  <a:t>via </a:t>
                </a:r>
                <a:r>
                  <a:rPr lang="en-US" u="sng" dirty="0" smtClean="0"/>
                  <a:t>RS485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CAT5 Resistance: 29</a:t>
                </a:r>
                <a:r>
                  <a:rPr lang="el-GR" dirty="0"/>
                  <a:t>Ω</a:t>
                </a:r>
                <a:r>
                  <a:rPr lang="en-US" dirty="0"/>
                  <a:t> / 1000ft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𝐼𝑅</m:t>
                    </m:r>
                  </m:oMath>
                </a14:m>
                <a:r>
                  <a:rPr lang="en-US" dirty="0"/>
                  <a:t>; Need 6V at load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4 devices @ </a:t>
                </a:r>
                <a:r>
                  <a:rPr lang="en-US" dirty="0" smtClean="0"/>
                  <a:t>25mA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12Vdc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l-GR" dirty="0"/>
                  <a:t> Ω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RS485 </a:t>
                </a:r>
                <a:r>
                  <a:rPr lang="en-US" dirty="0" smtClean="0"/>
                  <a:t>is </a:t>
                </a:r>
                <a:r>
                  <a:rPr lang="en-US" dirty="0"/>
                  <a:t>rated for 4000ft over </a:t>
                </a:r>
                <a:r>
                  <a:rPr lang="en-US" dirty="0" smtClean="0"/>
                  <a:t>CAT5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Distance limited </a:t>
                </a:r>
                <a:r>
                  <a:rPr lang="en-US" b="1" dirty="0"/>
                  <a:t>by power </a:t>
                </a:r>
                <a:r>
                  <a:rPr lang="en-US" b="1" dirty="0" smtClean="0"/>
                  <a:t>consumption, not line impedance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50mA per device is worst-case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we decrease the worst </a:t>
                </a:r>
                <a:r>
                  <a:rPr lang="en-US" dirty="0" smtClean="0"/>
                  <a:t>case and thereby increase battery life, increase maximum distance and potentially decrease cost?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074839" y="898543"/>
                <a:ext cx="3008313" cy="5919815"/>
              </a:xfrm>
              <a:blipFill rotWithShape="0">
                <a:blip r:embed="rId2"/>
                <a:stretch>
                  <a:fillRect l="-202"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52" y="273050"/>
            <a:ext cx="4364038" cy="3273028"/>
          </a:xfrm>
        </p:spPr>
      </p:pic>
      <p:sp>
        <p:nvSpPr>
          <p:cNvPr id="6" name="TextBox 5"/>
          <p:cNvSpPr txBox="1"/>
          <p:nvPr/>
        </p:nvSpPr>
        <p:spPr>
          <a:xfrm>
            <a:off x="4083152" y="3553237"/>
            <a:ext cx="4442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Commercial / Industrial Temperature Logger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Power Supply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RS485 Communications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Non-Volatile Storage (EEPROM)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Micro-controller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Analog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Requires an adjustable regulator (SMPS realistically)</a:t>
            </a:r>
          </a:p>
          <a:p>
            <a:pPr lvl="1"/>
            <a:r>
              <a:rPr lang="en-US" dirty="0"/>
              <a:t>Adds cost</a:t>
            </a:r>
          </a:p>
          <a:p>
            <a:pPr lvl="1"/>
            <a:r>
              <a:rPr lang="en-US" dirty="0"/>
              <a:t>Potentially adds complexity</a:t>
            </a:r>
          </a:p>
          <a:p>
            <a:pPr lvl="1"/>
            <a:endParaRPr lang="en-US" dirty="0"/>
          </a:p>
          <a:p>
            <a:r>
              <a:rPr lang="en-US" dirty="0"/>
              <a:t>Requires some method of modulation</a:t>
            </a:r>
          </a:p>
          <a:p>
            <a:pPr lvl="1"/>
            <a:r>
              <a:rPr lang="en-US" dirty="0"/>
              <a:t>PWM, DAC, Digital Pot., etc.</a:t>
            </a:r>
          </a:p>
          <a:p>
            <a:pPr lvl="1"/>
            <a:endParaRPr lang="en-US" dirty="0"/>
          </a:p>
          <a:p>
            <a:r>
              <a:rPr lang="en-US" dirty="0"/>
              <a:t>Requires specific knowledge of peripheral operation</a:t>
            </a:r>
          </a:p>
          <a:p>
            <a:pPr lvl="1"/>
            <a:r>
              <a:rPr lang="en-US" dirty="0"/>
              <a:t>Second-Sourcing may be impacted</a:t>
            </a:r>
          </a:p>
          <a:p>
            <a:pPr lvl="1"/>
            <a:endParaRPr lang="en-US" dirty="0"/>
          </a:p>
          <a:p>
            <a:r>
              <a:rPr lang="en-US" dirty="0"/>
              <a:t>Voltage slack is decreased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Significant energy savings throughout the dominant periods of operation</a:t>
            </a:r>
          </a:p>
          <a:p>
            <a:pPr lvl="1"/>
            <a:r>
              <a:rPr lang="en-US" dirty="0"/>
              <a:t>May benefit cost</a:t>
            </a:r>
          </a:p>
          <a:p>
            <a:pPr lvl="1"/>
            <a:r>
              <a:rPr lang="en-US" dirty="0"/>
              <a:t>May yield better performance</a:t>
            </a:r>
          </a:p>
          <a:p>
            <a:pPr lvl="2"/>
            <a:r>
              <a:rPr lang="en-US" dirty="0"/>
              <a:t>RSM distance</a:t>
            </a:r>
          </a:p>
          <a:p>
            <a:pPr lvl="2"/>
            <a:r>
              <a:rPr lang="en-US" dirty="0"/>
              <a:t>Thermal impact of relays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Near-zero CPU impact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Near-zero performance impact</a:t>
            </a:r>
          </a:p>
          <a:p>
            <a:endParaRPr lang="en-US" dirty="0"/>
          </a:p>
          <a:p>
            <a:r>
              <a:rPr lang="en-US" dirty="0"/>
              <a:t>Driver retrofit isn’t complex</a:t>
            </a:r>
          </a:p>
          <a:p>
            <a:endParaRPr lang="en-US" dirty="0"/>
          </a:p>
          <a:p>
            <a:r>
              <a:rPr lang="en-US" dirty="0"/>
              <a:t>Regulator modulation can be as simple or as complex as required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Conclusions / 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application of IODVS is need-specific</a:t>
            </a:r>
          </a:p>
          <a:p>
            <a:pPr lvl="1"/>
            <a:r>
              <a:rPr lang="en-US" dirty="0" smtClean="0"/>
              <a:t>We have used a DAC here because it gives us the greatest flexibility, other solutions are far less complex and less costly</a:t>
            </a:r>
          </a:p>
          <a:p>
            <a:pPr lvl="1"/>
            <a:r>
              <a:rPr lang="en-US" dirty="0" smtClean="0"/>
              <a:t>You could just as easily use a MOSFET connected to the FB chain</a:t>
            </a:r>
          </a:p>
          <a:p>
            <a:pPr lvl="1"/>
            <a:r>
              <a:rPr lang="en-US" dirty="0" smtClean="0"/>
              <a:t>The best voltages to use need to be researched before design</a:t>
            </a:r>
          </a:p>
          <a:p>
            <a:pPr lvl="2"/>
            <a:r>
              <a:rPr lang="en-US" dirty="0" smtClean="0"/>
              <a:t>And with respect to EVERY device on the domain!</a:t>
            </a:r>
          </a:p>
          <a:p>
            <a:endParaRPr lang="en-US" dirty="0" smtClean="0"/>
          </a:p>
          <a:p>
            <a:r>
              <a:rPr lang="en-US" dirty="0" smtClean="0"/>
              <a:t>Further Research</a:t>
            </a:r>
          </a:p>
          <a:p>
            <a:pPr lvl="1"/>
            <a:r>
              <a:rPr lang="en-US" dirty="0" smtClean="0"/>
              <a:t>Write-completion predictor for polling based protocols (SD in particular)</a:t>
            </a:r>
          </a:p>
          <a:p>
            <a:pPr lvl="1"/>
            <a:r>
              <a:rPr lang="en-US" dirty="0" smtClean="0"/>
              <a:t>Cost model in terms of component reduction (NV-RAM electrolytic capacitor) vs component addition (SMPS modulation)</a:t>
            </a:r>
          </a:p>
          <a:p>
            <a:pPr lvl="1"/>
            <a:r>
              <a:rPr lang="en-US" dirty="0" smtClean="0"/>
              <a:t>SMPS response time / efficiency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100" dirty="0" smtClean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55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636064"/>
          </a:xfrm>
        </p:spPr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Electricity Meter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909114"/>
            <a:ext cx="3008313" cy="4691063"/>
          </a:xfrm>
        </p:spPr>
        <p:txBody>
          <a:bodyPr/>
          <a:lstStyle/>
          <a:p>
            <a:r>
              <a:rPr lang="en-US" dirty="0" smtClean="0"/>
              <a:t>Metrology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Demand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Profile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Communications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Serial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routing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Firmware Updates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 smtClean="0"/>
              <a:t>Capacitor allows the system to run for a period of time after power fails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67201" y="3546078"/>
            <a:ext cx="4364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Residential / Commercial Electricity Meter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Power Supply / Metering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Metering MCU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Metering EEPROM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Communications MCU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Communications Serial Flash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73050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32035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53" y="850122"/>
            <a:ext cx="3010320" cy="19243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909114"/>
            <a:ext cx="3008313" cy="57910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values need to be updated constantly </a:t>
            </a:r>
            <a:r>
              <a:rPr lang="en-US" u="sng" dirty="0" smtClean="0"/>
              <a:t>and preserved across power failures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Typically indexes into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accumulations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Status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EEPROM </a:t>
            </a:r>
            <a:r>
              <a:rPr lang="en-US" dirty="0"/>
              <a:t>has a limited write-cycle count (~1,000,000)</a:t>
            </a:r>
          </a:p>
          <a:p>
            <a:r>
              <a:rPr lang="en-US" dirty="0"/>
              <a:t>Serial flash is typically ~100,000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Solution: Use RAM, and interrupt to back it up as power fail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Requires a capacitor capable of holding </a:t>
            </a:r>
            <a:r>
              <a:rPr lang="en-US" dirty="0" err="1" smtClean="0"/>
              <a:t>Vdd</a:t>
            </a:r>
            <a:r>
              <a:rPr lang="en-US" dirty="0" smtClean="0"/>
              <a:t> while backup is in progress</a:t>
            </a:r>
          </a:p>
          <a:p>
            <a:endParaRPr lang="en-US" dirty="0"/>
          </a:p>
          <a:p>
            <a:r>
              <a:rPr lang="en-US" dirty="0" smtClean="0"/>
              <a:t>Actual communication is only 7.7% of the total write time. The other 92.3% is a mandatory wait period imposed by the chip ‘page-write time’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How can we decrease the energy consumed during the page write time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u="sng" dirty="0" smtClean="0"/>
              <a:t>Storage capacity is best described as energy limited!</a:t>
            </a:r>
            <a:endParaRPr lang="en-US" u="sng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74839" y="273050"/>
            <a:ext cx="3008313" cy="636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NV-RAM Functionality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25900" y="2772694"/>
            <a:ext cx="45646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Maximum Clock </a:t>
            </a:r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MCP25AA512 SPI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20 MHz (4.5 ≤ V</a:t>
            </a:r>
            <a:r>
              <a:rPr lang="en-US" baseline="-25000" dirty="0" smtClean="0"/>
              <a:t>cc</a:t>
            </a:r>
            <a:r>
              <a:rPr lang="en-US" dirty="0" smtClean="0"/>
              <a:t> </a:t>
            </a:r>
            <a:r>
              <a:rPr lang="en-US" dirty="0"/>
              <a:t>≤ </a:t>
            </a:r>
            <a:r>
              <a:rPr lang="en-US" dirty="0" smtClean="0"/>
              <a:t>5.5)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10 MHz (2.5 ≤ </a:t>
            </a:r>
            <a:r>
              <a:rPr lang="en-US" dirty="0"/>
              <a:t>V</a:t>
            </a:r>
            <a:r>
              <a:rPr lang="en-US" baseline="-25000" dirty="0"/>
              <a:t>cc </a:t>
            </a:r>
            <a:r>
              <a:rPr lang="en-US" baseline="-25000" dirty="0" smtClean="0"/>
              <a:t> </a:t>
            </a:r>
            <a:r>
              <a:rPr lang="en-US" dirty="0" smtClean="0"/>
              <a:t>≤ 5.5)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 2 MHz (1.8 ≤ </a:t>
            </a:r>
            <a:r>
              <a:rPr lang="en-US" dirty="0"/>
              <a:t>V</a:t>
            </a:r>
            <a:r>
              <a:rPr lang="en-US" baseline="-25000" dirty="0"/>
              <a:t>cc </a:t>
            </a:r>
            <a:r>
              <a:rPr lang="en-US" baseline="-25000" dirty="0" smtClean="0"/>
              <a:t> </a:t>
            </a:r>
            <a:r>
              <a:rPr lang="en-US" dirty="0" smtClean="0"/>
              <a:t>≤ 5.5)</a:t>
            </a:r>
          </a:p>
          <a:p>
            <a:pPr lvl="1"/>
            <a:r>
              <a:rPr lang="en-US" dirty="0" err="1" smtClean="0"/>
              <a:t>Numonyx</a:t>
            </a:r>
            <a:r>
              <a:rPr lang="en-US" dirty="0" smtClean="0"/>
              <a:t> M25PX16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75/33 MHz (2.7 </a:t>
            </a:r>
            <a:r>
              <a:rPr lang="en-US" dirty="0"/>
              <a:t>≤ V</a:t>
            </a:r>
            <a:r>
              <a:rPr lang="en-US" baseline="-25000" dirty="0"/>
              <a:t>cc  </a:t>
            </a:r>
            <a:r>
              <a:rPr lang="en-US" dirty="0"/>
              <a:t>≤ </a:t>
            </a:r>
            <a:r>
              <a:rPr lang="en-US" dirty="0" smtClean="0"/>
              <a:t>3.6)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50/25 </a:t>
            </a:r>
            <a:r>
              <a:rPr lang="en-US" dirty="0"/>
              <a:t>MHz (</a:t>
            </a:r>
            <a:r>
              <a:rPr lang="en-US" dirty="0" smtClean="0"/>
              <a:t>2.3 </a:t>
            </a:r>
            <a:r>
              <a:rPr lang="en-US" dirty="0"/>
              <a:t>≤ V</a:t>
            </a:r>
            <a:r>
              <a:rPr lang="en-US" baseline="-25000" dirty="0"/>
              <a:t>cc  </a:t>
            </a:r>
            <a:r>
              <a:rPr lang="en-US" dirty="0"/>
              <a:t>≤ </a:t>
            </a:r>
            <a:r>
              <a:rPr lang="en-US" dirty="0" smtClean="0"/>
              <a:t>2.7)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u="sng" dirty="0" err="1" smtClean="0"/>
              <a:t>Comms</a:t>
            </a:r>
            <a:r>
              <a:rPr lang="en-US" u="sng" dirty="0" smtClean="0"/>
              <a:t> </a:t>
            </a:r>
            <a:r>
              <a:rPr lang="en-US" u="sng" dirty="0"/>
              <a:t>speed is voltage-dependent</a:t>
            </a:r>
          </a:p>
          <a:p>
            <a:pPr lvl="1"/>
            <a:r>
              <a:rPr lang="en-US" u="sng" dirty="0" smtClean="0"/>
              <a:t>Write delays are voltage-independent</a:t>
            </a:r>
          </a:p>
        </p:txBody>
      </p:sp>
    </p:spTree>
    <p:extLst>
      <p:ext uri="{BB962C8B-B14F-4D97-AF65-F5344CB8AC3E}">
        <p14:creationId xmlns:p14="http://schemas.microsoft.com/office/powerpoint/2010/main" val="42104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698" y="0"/>
            <a:ext cx="7556485" cy="1143000"/>
          </a:xfrm>
        </p:spPr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607" y="3429000"/>
            <a:ext cx="6342262" cy="198165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Peripheral devices in embedded systems are designed to include slack in both supply voltage and execution time.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GPIODVS exploits both types of slack in order to decrease both energy consumption and latency.</a:t>
            </a:r>
            <a:endParaRPr lang="en-US" sz="2000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109966" y="131610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261546"/>
              </p:ext>
            </p:extLst>
          </p:nvPr>
        </p:nvGraphicFramePr>
        <p:xfrm>
          <a:off x="2328167" y="1044814"/>
          <a:ext cx="5031924" cy="195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3" imgW="4305410" imgH="1685857" progId="Visio.Drawing.15">
                  <p:embed/>
                </p:oleObj>
              </mc:Choice>
              <mc:Fallback>
                <p:oleObj name="Visio" r:id="rId3" imgW="4305410" imgH="1685857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167" y="1044814"/>
                        <a:ext cx="5031924" cy="1952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24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3801"/>
            <a:ext cx="7556485" cy="1143000"/>
          </a:xfrm>
        </p:spPr>
        <p:txBody>
          <a:bodyPr/>
          <a:lstStyle/>
          <a:p>
            <a:r>
              <a:rPr lang="en-US" sz="4000" dirty="0" smtClean="0"/>
              <a:t>Related Work / Objectives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4839" y="1166801"/>
                <a:ext cx="7556485" cy="495936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800" dirty="0" smtClean="0"/>
                  <a:t>Dynamic Voltage and Frequency Scaling (DVFS)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and max frequency is determined by V</a:t>
                </a:r>
              </a:p>
              <a:p>
                <a:pPr lvl="1"/>
                <a:r>
                  <a:rPr lang="en-US" sz="2400" dirty="0" smtClean="0"/>
                  <a:t>Maximum performance (typically linearly) tracks applied voltage</a:t>
                </a:r>
              </a:p>
              <a:p>
                <a:pPr lvl="1"/>
                <a:r>
                  <a:rPr lang="en-US" sz="2400" dirty="0" smtClean="0"/>
                  <a:t>Common in microprocessors and gaining popularity in microcontrollers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800" dirty="0" smtClean="0"/>
                  <a:t>Dynamic Power Management (DPM)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 where </a:t>
                </a:r>
                <a:r>
                  <a:rPr lang="el-GR" sz="2400" dirty="0" smtClean="0"/>
                  <a:t>α</a:t>
                </a:r>
                <a:r>
                  <a:rPr lang="en-US" sz="2400" dirty="0" smtClean="0"/>
                  <a:t> corresponds to the ratio of active gates </a:t>
                </a:r>
              </a:p>
              <a:p>
                <a:pPr lvl="1"/>
                <a:r>
                  <a:rPr lang="en-US" sz="2400" dirty="0" smtClean="0"/>
                  <a:t>Sleep / Deep Power down modes</a:t>
                </a:r>
              </a:p>
              <a:p>
                <a:pPr lvl="1"/>
                <a:r>
                  <a:rPr lang="en-US" sz="2400" dirty="0" smtClean="0"/>
                  <a:t>Energy is saved </a:t>
                </a:r>
                <a:r>
                  <a:rPr lang="en-US" sz="2400" u="sng" dirty="0" smtClean="0"/>
                  <a:t>while the device is not in use</a:t>
                </a:r>
                <a:endParaRPr lang="en-US" sz="2400" dirty="0" smtClean="0"/>
              </a:p>
              <a:p>
                <a:pPr lvl="1"/>
                <a:r>
                  <a:rPr lang="en-US" sz="2400" dirty="0" smtClean="0"/>
                  <a:t>Results in increased response time (a wake up time)</a:t>
                </a:r>
              </a:p>
              <a:p>
                <a:pPr lvl="2"/>
                <a:r>
                  <a:rPr lang="en-US" sz="2000" dirty="0" smtClean="0"/>
                  <a:t>There is a lot of research dedicated to mitigating this (prediction / modelling)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800" dirty="0" smtClean="0"/>
                  <a:t> Intra-Operation Dynamic Voltage Scaling (IODVS)</a:t>
                </a:r>
              </a:p>
              <a:p>
                <a:pPr lvl="1"/>
                <a:r>
                  <a:rPr lang="en-US" sz="2400" dirty="0" smtClean="0"/>
                  <a:t>Realize the power savings afforded by low performance states </a:t>
                </a:r>
                <a:r>
                  <a:rPr lang="en-US" sz="2400" u="sng" dirty="0" smtClean="0"/>
                  <a:t>as the device is operating</a:t>
                </a:r>
              </a:p>
              <a:p>
                <a:pPr lvl="1"/>
                <a:r>
                  <a:rPr lang="en-US" sz="2400" dirty="0" smtClean="0"/>
                  <a:t>Response time is </a:t>
                </a:r>
                <a:r>
                  <a:rPr lang="en-US" sz="2400" dirty="0" smtClean="0"/>
                  <a:t>unaffected</a:t>
                </a:r>
              </a:p>
              <a:p>
                <a:pPr lvl="1"/>
                <a:endParaRPr lang="en-US" sz="2400" dirty="0"/>
              </a:p>
              <a:p>
                <a:r>
                  <a:rPr lang="en-US" sz="2600" dirty="0" smtClean="0"/>
                  <a:t>Peripheral</a:t>
                </a:r>
                <a:r>
                  <a:rPr lang="en-US" sz="2900" dirty="0" smtClean="0"/>
                  <a:t> Activity Completion Recognition and Estimation (</a:t>
                </a:r>
                <a:r>
                  <a:rPr lang="en-US" sz="2600" dirty="0" smtClean="0"/>
                  <a:t>PACER</a:t>
                </a:r>
                <a:r>
                  <a:rPr lang="en-US" sz="2900" dirty="0" smtClean="0"/>
                  <a:t>)</a:t>
                </a:r>
              </a:p>
              <a:p>
                <a:pPr lvl="1"/>
                <a:r>
                  <a:rPr lang="en-US" sz="2400" dirty="0" smtClean="0"/>
                  <a:t>Identifies and minimizes peripheral operation time margin</a:t>
                </a: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839" y="1166801"/>
                <a:ext cx="7556485" cy="4959362"/>
              </a:xfrm>
              <a:blipFill rotWithShape="0">
                <a:blip r:embed="rId2"/>
                <a:stretch>
                  <a:fillRect l="-484" t="-1720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21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IODVS</a:t>
            </a:r>
            <a:br>
              <a:rPr lang="en-US" dirty="0" smtClean="0"/>
            </a:br>
            <a:r>
              <a:rPr lang="en-US" dirty="0" smtClean="0"/>
              <a:t>How</a:t>
            </a:r>
            <a:r>
              <a:rPr lang="en-US" dirty="0" smtClean="0"/>
              <a:t>: PEGMA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Peripheral Energy Generation Measurement and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4x + 1 input (boost)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3x output boost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independently adjustable buck SMPS domains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MCU: STM32F205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2x 10-bit DAC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3x 12-bit ADC (2 MSPS per)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Peripherals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Flash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Temp/Humidity Sensor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Micro-SD 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Battery Charging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RS232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RS485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Zigbee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LEDs / Pushbuttons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Relays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Voltage and Current Measurement on each SMPS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Effectively sub-metering the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us to measure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Adjustable SMPS + Current Measurement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44329"/>
            <a:ext cx="4364038" cy="191055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TPS62240 efficient at light loads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~80% at 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current measured by MAX4376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“High Side” sense resistor is used, differential across is multiplied by the amplifier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2MHz GBP, G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Voltage modulated by current into the FB pin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Therefore D9 allows the SMPS to enter a ‘default’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U25 / R105 allow FB current to be modulated by BUCKADJ3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C144 holds the adjustment voltage so that other domains can be ‘refreshed’ in round robin fashion</a:t>
            </a:r>
          </a:p>
        </p:txBody>
      </p:sp>
    </p:spTree>
    <p:extLst>
      <p:ext uri="{BB962C8B-B14F-4D97-AF65-F5344CB8AC3E}">
        <p14:creationId xmlns:p14="http://schemas.microsoft.com/office/powerpoint/2010/main" val="12458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left-top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5884</TotalTime>
  <Words>1744</Words>
  <Application>Microsoft Office PowerPoint</Application>
  <PresentationFormat>On-screen Show (4:3)</PresentationFormat>
  <Paragraphs>562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SimSun</vt:lpstr>
      <vt:lpstr>Arial</vt:lpstr>
      <vt:lpstr>Calibri</vt:lpstr>
      <vt:lpstr>Cambria Math</vt:lpstr>
      <vt:lpstr>MS Mincho</vt:lpstr>
      <vt:lpstr>Times New Roman</vt:lpstr>
      <vt:lpstr>ncstate-ppt-template-left-top-logo</vt:lpstr>
      <vt:lpstr>Visio</vt:lpstr>
      <vt:lpstr>GPIODVS  General Purpose  Intra-Operation Dynamic Voltage Scaling </vt:lpstr>
      <vt:lpstr>Agenda</vt:lpstr>
      <vt:lpstr>Motivating Example: Logging Sensor</vt:lpstr>
      <vt:lpstr>Motivating Example: Electricity Meter</vt:lpstr>
      <vt:lpstr>PowerPoint Presentation</vt:lpstr>
      <vt:lpstr>Abstract</vt:lpstr>
      <vt:lpstr>Related Work / Objectives</vt:lpstr>
      <vt:lpstr>IODVS How: PEGMA</vt:lpstr>
      <vt:lpstr>Adjustable SMPS + Current Measurement</vt:lpstr>
      <vt:lpstr>Peripheral Domain</vt:lpstr>
      <vt:lpstr>Assumptions and Methods</vt:lpstr>
      <vt:lpstr>Peripheral Power Profiles</vt:lpstr>
      <vt:lpstr>Microchip 25AA512 EEPROM</vt:lpstr>
      <vt:lpstr>Numonyx 25PX16 Serial Flash</vt:lpstr>
      <vt:lpstr>Micro-SD Card (SPI Mode) Write Operation</vt:lpstr>
      <vt:lpstr>SD-Card Timing Variations</vt:lpstr>
      <vt:lpstr>PowerPoint Presentation</vt:lpstr>
      <vt:lpstr>PowerPoint Presentation</vt:lpstr>
      <vt:lpstr>Honeywell HIH6130 Temperature / Humidity Sensor</vt:lpstr>
      <vt:lpstr>Observations</vt:lpstr>
      <vt:lpstr>PRIME</vt:lpstr>
      <vt:lpstr>ASDM-300F Slide</vt:lpstr>
      <vt:lpstr>PPS-330D Slide</vt:lpstr>
      <vt:lpstr>PLR-5010D Slide</vt:lpstr>
      <vt:lpstr>STM32F429 Discovery Board</vt:lpstr>
      <vt:lpstr>Discovery Expansion Board</vt:lpstr>
      <vt:lpstr>PACER Peripheral Activity Completion Estimation and Recognition</vt:lpstr>
      <vt:lpstr>EEPROM PACER-E Example</vt:lpstr>
      <vt:lpstr>Outline</vt:lpstr>
      <vt:lpstr>Comparison</vt:lpstr>
      <vt:lpstr>Conclusions / Further Research</vt:lpstr>
    </vt:vector>
  </TitlesOfParts>
  <Company>Elster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R. Moore</dc:creator>
  <cp:lastModifiedBy>drmoore</cp:lastModifiedBy>
  <cp:revision>78</cp:revision>
  <dcterms:created xsi:type="dcterms:W3CDTF">2014-10-16T14:27:07Z</dcterms:created>
  <dcterms:modified xsi:type="dcterms:W3CDTF">2016-11-02T12:18:08Z</dcterms:modified>
</cp:coreProperties>
</file>